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450" r:id="rId2"/>
    <p:sldId id="290" r:id="rId3"/>
    <p:sldId id="536" r:id="rId4"/>
    <p:sldId id="521" r:id="rId5"/>
    <p:sldId id="523" r:id="rId6"/>
    <p:sldId id="494" r:id="rId7"/>
    <p:sldId id="533" r:id="rId8"/>
    <p:sldId id="537" r:id="rId9"/>
    <p:sldId id="453" r:id="rId10"/>
    <p:sldId id="534" r:id="rId11"/>
    <p:sldId id="499" r:id="rId12"/>
    <p:sldId id="468" r:id="rId13"/>
    <p:sldId id="549" r:id="rId14"/>
    <p:sldId id="530" r:id="rId15"/>
    <p:sldId id="528" r:id="rId16"/>
    <p:sldId id="527" r:id="rId17"/>
    <p:sldId id="526" r:id="rId18"/>
    <p:sldId id="529" r:id="rId19"/>
    <p:sldId id="524" r:id="rId20"/>
    <p:sldId id="428" r:id="rId21"/>
    <p:sldId id="520" r:id="rId22"/>
    <p:sldId id="501" r:id="rId23"/>
    <p:sldId id="550" r:id="rId24"/>
    <p:sldId id="502" r:id="rId25"/>
    <p:sldId id="551" r:id="rId26"/>
    <p:sldId id="471" r:id="rId27"/>
    <p:sldId id="538" r:id="rId28"/>
    <p:sldId id="503" r:id="rId29"/>
    <p:sldId id="562" r:id="rId30"/>
    <p:sldId id="552" r:id="rId31"/>
    <p:sldId id="504" r:id="rId32"/>
    <p:sldId id="564" r:id="rId33"/>
    <p:sldId id="565" r:id="rId34"/>
    <p:sldId id="556" r:id="rId35"/>
    <p:sldId id="563" r:id="rId36"/>
    <p:sldId id="535" r:id="rId37"/>
    <p:sldId id="557" r:id="rId38"/>
    <p:sldId id="558" r:id="rId39"/>
    <p:sldId id="559" r:id="rId40"/>
    <p:sldId id="548" r:id="rId41"/>
    <p:sldId id="547" r:id="rId42"/>
    <p:sldId id="546" r:id="rId43"/>
    <p:sldId id="545" r:id="rId44"/>
    <p:sldId id="544" r:id="rId45"/>
    <p:sldId id="543" r:id="rId46"/>
    <p:sldId id="541" r:id="rId47"/>
    <p:sldId id="517" r:id="rId48"/>
    <p:sldId id="553" r:id="rId49"/>
    <p:sldId id="429" r:id="rId50"/>
    <p:sldId id="402" r:id="rId51"/>
    <p:sldId id="555" r:id="rId52"/>
    <p:sldId id="540" r:id="rId53"/>
    <p:sldId id="539" r:id="rId54"/>
    <p:sldId id="554" r:id="rId55"/>
    <p:sldId id="506" r:id="rId56"/>
    <p:sldId id="512" r:id="rId57"/>
    <p:sldId id="542" r:id="rId58"/>
    <p:sldId id="515" r:id="rId59"/>
    <p:sldId id="516" r:id="rId6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C4EBFC"/>
    <a:srgbClr val="E3F8FD"/>
    <a:srgbClr val="C3EEFD"/>
    <a:srgbClr val="CCDDEA"/>
    <a:srgbClr val="F3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3AC8B-BC75-4A1A-9F78-2493DBAEA55D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6AD4-452E-477E-A00D-68A4D72A4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86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35A683-DEA2-4B82-9CEC-07D915D2EE1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77F2DFF-F738-46C6-9F0F-B7CF80EE3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1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png"/><Relationship Id="rId5" Type="http://schemas.openxmlformats.org/officeDocument/2006/relationships/image" Target="../media/image47.png"/><Relationship Id="rId10" Type="http://schemas.openxmlformats.org/officeDocument/2006/relationships/image" Target="../media/image7.png"/><Relationship Id="rId4" Type="http://schemas.openxmlformats.org/officeDocument/2006/relationships/image" Target="../media/image46.png"/><Relationship Id="rId9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5" Type="http://schemas.openxmlformats.org/officeDocument/2006/relationships/image" Target="../media/image47.png"/><Relationship Id="rId10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2.jpe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openxmlformats.org/officeDocument/2006/relationships/image" Target="../media/image10.png"/><Relationship Id="rId4" Type="http://schemas.openxmlformats.org/officeDocument/2006/relationships/image" Target="../media/image46.png"/><Relationship Id="rId9" Type="http://schemas.openxmlformats.org/officeDocument/2006/relationships/image" Target="../media/image52.jpeg"/><Relationship Id="rId1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jpe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pp.pluralsight.com/library/courses/containers-images-big-picture/table-of-contents" TargetMode="External"/><Relationship Id="rId7" Type="http://schemas.openxmlformats.org/officeDocument/2006/relationships/hyperlink" Target="https://docs.docker.com/get-started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xenonstack.com/blog/docker-overview-a-complete-guide" TargetMode="External"/><Relationship Id="rId5" Type="http://schemas.openxmlformats.org/officeDocument/2006/relationships/hyperlink" Target="https://app.pluralsight.com/library/courses/docker-deep-dive/table-of-contents" TargetMode="External"/><Relationship Id="rId10" Type="http://schemas.openxmlformats.org/officeDocument/2006/relationships/image" Target="../media/image70.jpeg"/><Relationship Id="rId4" Type="http://schemas.openxmlformats.org/officeDocument/2006/relationships/hyperlink" Target="https://redis.io/documentation" TargetMode="External"/><Relationship Id="rId9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October 11,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0051" y="1631092"/>
            <a:ext cx="4254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First Steps with: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Image result for dock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9" y="2215867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What Is Docker?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50663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3 Faces of Docker:</a:t>
            </a:r>
          </a:p>
          <a:p>
            <a:pPr marL="0" indent="0">
              <a:buNone/>
            </a:pPr>
            <a:endParaRPr lang="en-US" sz="200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400" b="1" dirty="0" smtClean="0"/>
              <a:t>Docker (The Company – Docker, Inc.)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Formerly, a </a:t>
            </a:r>
            <a:r>
              <a:rPr lang="en-US" sz="2200" i="1" dirty="0" err="1" smtClean="0"/>
              <a:t>PaaS</a:t>
            </a:r>
            <a:r>
              <a:rPr lang="en-US" sz="2200" i="1" dirty="0" smtClean="0"/>
              <a:t> Provider called dotCloud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In 2013, Pivoted to Focus on its Container Software</a:t>
            </a:r>
          </a:p>
          <a:p>
            <a:pPr marL="384048" lvl="3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400" b="1" dirty="0" smtClean="0"/>
              <a:t>Open-Source Project (Renamed, “Moby”)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Make Docker </a:t>
            </a:r>
            <a:r>
              <a:rPr lang="en-US" sz="2200" i="1" dirty="0"/>
              <a:t>M</a:t>
            </a:r>
            <a:r>
              <a:rPr lang="en-US" sz="2200" i="1" dirty="0" smtClean="0"/>
              <a:t>ore Modular and Transparent</a:t>
            </a:r>
          </a:p>
          <a:p>
            <a:pPr marL="384048" lvl="3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500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400" b="1" dirty="0" smtClean="0"/>
              <a:t>Run-time and Orchestration Engine</a:t>
            </a:r>
            <a:endParaRPr lang="en-US" sz="2400" b="1" dirty="0"/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3</a:t>
            </a:r>
            <a:r>
              <a:rPr lang="en-US" sz="2200" i="1" baseline="30000" dirty="0" smtClean="0"/>
              <a:t>rd</a:t>
            </a:r>
            <a:r>
              <a:rPr lang="en-US" sz="2200" i="1" dirty="0" smtClean="0"/>
              <a:t> Party Products Plug into the Docker Engine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Community (Free) and Enterprise (Paid) Editions</a:t>
            </a:r>
            <a:endParaRPr lang="en-US" sz="2200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400" i="1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Enabling Technologies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4292548" cy="47615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Kernel Namespaces</a:t>
            </a:r>
            <a:endParaRPr lang="en-US" sz="2800" b="1" dirty="0">
              <a:solidFill>
                <a:schemeClr val="tx1"/>
              </a:solidFill>
            </a:endParaRP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Slice up an OS to look like multiple isolated environments (Process, Network, File System)</a:t>
            </a: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Control </a:t>
            </a:r>
            <a:r>
              <a:rPr lang="en-US" sz="2800" b="1" dirty="0"/>
              <a:t>G</a:t>
            </a:r>
            <a:r>
              <a:rPr lang="en-US" sz="2800" b="1" dirty="0" smtClean="0"/>
              <a:t>roups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Limit Resource Usage (CPU, RAM, Disk I/O)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Capabilities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Choose which ROOT powers a container needs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96" y="1470196"/>
            <a:ext cx="4210050" cy="1924050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 rot="1184493">
            <a:off x="10770156" y="2310586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 rot="1184493">
            <a:off x="10771647" y="2673455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 rot="1184493">
            <a:off x="10771649" y="3036323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Why Did Docker</a:t>
            </a:r>
            <a:r>
              <a:rPr lang="en-US" i="1" dirty="0"/>
              <a:t> </a:t>
            </a:r>
            <a:r>
              <a:rPr lang="en-US" i="1" dirty="0" smtClean="0"/>
              <a:t>“Win”?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Software Administration Lifecycle…. </a:t>
            </a:r>
            <a:r>
              <a:rPr lang="en-US" sz="2800" b="1" i="1" dirty="0" smtClean="0"/>
              <a:t>EASY!</a:t>
            </a:r>
            <a:endParaRPr lang="en-US" sz="2800" b="1" i="1" dirty="0">
              <a:solidFill>
                <a:schemeClr val="tx1"/>
              </a:solidFill>
            </a:endParaRPr>
          </a:p>
          <a:p>
            <a:pPr marL="384048" lvl="3" indent="0">
              <a:buNone/>
            </a:pP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Docker Hub and Official Registries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Establishes trust in images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Modular and Platform-Agnostic Design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“Batteries Included… But Removable”</a:t>
            </a:r>
            <a:endParaRPr lang="en-US" sz="2200" i="1" dirty="0"/>
          </a:p>
          <a:p>
            <a:pPr marL="0" indent="0">
              <a:buNone/>
            </a:pPr>
            <a:endParaRPr lang="en-US" sz="14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Free and Open Source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GENERAL</a:t>
            </a:r>
          </a:p>
        </p:txBody>
      </p:sp>
    </p:spTree>
    <p:extLst>
      <p:ext uri="{BB962C8B-B14F-4D97-AF65-F5344CB8AC3E}">
        <p14:creationId xmlns:p14="http://schemas.microsoft.com/office/powerpoint/2010/main" val="2561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2" y="4556369"/>
            <a:ext cx="6112725" cy="8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2" y="4033227"/>
            <a:ext cx="6112725" cy="140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2" y="3509111"/>
            <a:ext cx="6112725" cy="1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2" y="3509111"/>
            <a:ext cx="6112725" cy="1931115"/>
          </a:xfrm>
          <a:prstGeom prst="rect">
            <a:avLst/>
          </a:prstGeom>
        </p:spPr>
      </p:pic>
      <p:pic>
        <p:nvPicPr>
          <p:cNvPr id="6" name="Picture 6" descr="Image result for you are he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19" y="3384061"/>
            <a:ext cx="847097" cy="82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2" y="1879767"/>
            <a:ext cx="6124644" cy="3559899"/>
          </a:xfrm>
          <a:prstGeom prst="rect">
            <a:avLst/>
          </a:prstGeom>
        </p:spPr>
      </p:pic>
      <p:pic>
        <p:nvPicPr>
          <p:cNvPr id="8" name="Picture 6" descr="Image result for you are he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19" y="3384061"/>
            <a:ext cx="847097" cy="82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3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“Old World” Problems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Rickety Software </a:t>
            </a:r>
            <a:r>
              <a:rPr lang="en-US" sz="2800" b="1" dirty="0"/>
              <a:t>Delivery </a:t>
            </a:r>
            <a:r>
              <a:rPr lang="en-US" sz="2800" b="1" dirty="0" smtClean="0"/>
              <a:t>Pipelines</a:t>
            </a:r>
            <a:endParaRPr lang="en-US" sz="2800" b="1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600" i="1" dirty="0"/>
              <a:t>Different App Behavior in DEV, QA, </a:t>
            </a:r>
            <a:r>
              <a:rPr lang="en-US" sz="2600" i="1" dirty="0" smtClean="0"/>
              <a:t>PROD</a:t>
            </a:r>
            <a:endParaRPr lang="en-US" sz="300" i="1" dirty="0"/>
          </a:p>
          <a:p>
            <a:pPr marL="548640" lvl="1" indent="0">
              <a:buNone/>
            </a:pPr>
            <a:endParaRPr lang="en-US" sz="500" i="1" dirty="0" smtClean="0"/>
          </a:p>
          <a:p>
            <a:pPr marL="548640" lvl="1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Poor Resource Utilization</a:t>
            </a:r>
            <a:endParaRPr lang="en-US" sz="2800" b="1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600" i="1" dirty="0" smtClean="0"/>
              <a:t>Only a Few Applications per Machine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500" i="1" dirty="0" smtClean="0"/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500" i="1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300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</a:t>
            </a:r>
            <a:r>
              <a:rPr lang="en-US" sz="2800" dirty="0" smtClean="0"/>
              <a:t>  </a:t>
            </a:r>
            <a:r>
              <a:rPr lang="en-US" sz="2800" b="1" dirty="0" smtClean="0"/>
              <a:t>Painful </a:t>
            </a:r>
            <a:r>
              <a:rPr lang="en-US" sz="2800" b="1" dirty="0"/>
              <a:t>Software Administration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600" i="1" dirty="0"/>
              <a:t>Discovery…. Installation…. Dependencies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4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 Concepts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09373"/>
              </p:ext>
            </p:extLst>
          </p:nvPr>
        </p:nvGraphicFramePr>
        <p:xfrm>
          <a:off x="1569941" y="1741158"/>
          <a:ext cx="8934886" cy="327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29"/>
                <a:gridCol w="7060057"/>
              </a:tblGrid>
              <a:tr h="545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Engine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Coordinates all of the Docker components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Images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Core</a:t>
                      </a:r>
                      <a:r>
                        <a:rPr lang="en-US" sz="2200" baseline="0" dirty="0" smtClean="0"/>
                        <a:t> artifact of Docker…. Binaries (“Build”)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Containers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Launched from</a:t>
                      </a:r>
                      <a:r>
                        <a:rPr lang="en-US" sz="2200" baseline="0" dirty="0" smtClean="0"/>
                        <a:t> images …. Running applications (“Deploy”)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Dockerfiles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Readable</a:t>
                      </a:r>
                      <a:r>
                        <a:rPr lang="en-US" sz="2200" baseline="0" dirty="0" smtClean="0"/>
                        <a:t> code for image creation (“Source Code”)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Registries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Collection</a:t>
                      </a:r>
                      <a:r>
                        <a:rPr lang="en-US" sz="2200" baseline="0" dirty="0" smtClean="0"/>
                        <a:t> of repositories (which store images)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6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Engine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Client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CLI tool that invokes Docker API calls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</a:t>
            </a:r>
            <a:r>
              <a:rPr lang="en-US" sz="2800" dirty="0" smtClean="0"/>
              <a:t>daemon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Formerly a Monolith… Now, just the Docker API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containerd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Bridge b/w (1) Docker daemon and (2) runc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Container Lifecycle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runc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Single Purpose </a:t>
            </a:r>
            <a:r>
              <a:rPr lang="en-US" i="1" dirty="0" smtClean="0">
                <a:sym typeface="Wingdings" panose="05000000000000000000" pitchFamily="2" charset="2"/>
              </a:rPr>
              <a:t> Create Containers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23" y="3313722"/>
            <a:ext cx="4181649" cy="2909521"/>
          </a:xfrm>
          <a:prstGeom prst="rect">
            <a:avLst/>
          </a:prstGeom>
        </p:spPr>
      </p:pic>
      <p:pic>
        <p:nvPicPr>
          <p:cNvPr id="7" name="Picture 6" descr="Image result for you are he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49" y="3313722"/>
            <a:ext cx="571142" cy="5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39" y="1408601"/>
            <a:ext cx="2135633" cy="11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Images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Application Packaged in a Standard, Portable File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(1</a:t>
            </a:r>
            <a:r>
              <a:rPr lang="en-US" i="1" dirty="0"/>
              <a:t>)</a:t>
            </a:r>
            <a:r>
              <a:rPr lang="en-US" i="1" dirty="0" smtClean="0"/>
              <a:t> Small OS …. (2) And ALL Files to Run App …. (3) Metadata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Stack of Read-Only Layers (Crypto Hashed)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PULL Images onto Your Docker </a:t>
            </a:r>
            <a:r>
              <a:rPr lang="en-US" sz="2800" dirty="0" smtClean="0"/>
              <a:t>Host</a:t>
            </a:r>
            <a:endParaRPr lang="en-US" sz="2800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 smtClean="0"/>
              <a:t>OR… Create Images from (a) Dockerfiles or (b) Containers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“Build-Time” Artifacts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673" y="4283677"/>
            <a:ext cx="2533772" cy="181378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27932" y="4283678"/>
            <a:ext cx="2751016" cy="1939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 smtClean="0"/>
              <a:t>docker image </a:t>
            </a:r>
            <a:r>
              <a:rPr lang="en-US" sz="1800" b="1" i="1" dirty="0" smtClean="0"/>
              <a:t>pull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image </a:t>
            </a:r>
            <a:r>
              <a:rPr lang="en-US" sz="1800" b="1" i="1" dirty="0" smtClean="0"/>
              <a:t>ls</a:t>
            </a:r>
            <a:endParaRPr lang="en-US" sz="1800" b="1" i="1" dirty="0"/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image </a:t>
            </a:r>
            <a:r>
              <a:rPr lang="en-US" sz="1800" b="1" i="1" dirty="0" smtClean="0"/>
              <a:t>rmi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 image </a:t>
            </a:r>
            <a:r>
              <a:rPr lang="en-US" sz="1800" b="1" i="1" dirty="0" smtClean="0"/>
              <a:t>tag</a:t>
            </a:r>
            <a:endParaRPr lang="en-US" sz="1800" b="1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1327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IMAGES</a:t>
            </a:r>
          </a:p>
        </p:txBody>
      </p:sp>
    </p:spTree>
    <p:extLst>
      <p:ext uri="{BB962C8B-B14F-4D97-AF65-F5344CB8AC3E}">
        <p14:creationId xmlns:p14="http://schemas.microsoft.com/office/powerpoint/2010/main" val="24581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Isolated Group of Processes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Private Root File System…. Network Stack…. Process Tree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Unaware They Are Containers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Spawned from Images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Run Until They Finish Executing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“Run-Time” Artifacts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24" y="3847070"/>
            <a:ext cx="3025972" cy="136061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37383" y="3847070"/>
            <a:ext cx="2751016" cy="245820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 smtClean="0"/>
              <a:t>docker </a:t>
            </a:r>
            <a:r>
              <a:rPr lang="en-US" sz="1800" b="1" i="1" dirty="0" smtClean="0"/>
              <a:t>create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</a:t>
            </a:r>
            <a:r>
              <a:rPr lang="en-US" sz="1800" b="1" i="1" dirty="0" smtClean="0"/>
              <a:t>start</a:t>
            </a:r>
            <a:endParaRPr lang="en-US" sz="1800" b="1" i="1" dirty="0"/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</a:t>
            </a:r>
            <a:r>
              <a:rPr lang="en-US" sz="1800" b="1" i="1" dirty="0" smtClean="0"/>
              <a:t>stop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</a:t>
            </a:r>
            <a:r>
              <a:rPr lang="en-US" sz="1800" b="1" i="1" dirty="0" smtClean="0"/>
              <a:t> run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</a:t>
            </a:r>
            <a:r>
              <a:rPr lang="en-US" sz="1800" b="1" i="1" dirty="0" smtClean="0"/>
              <a:t> exec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</a:t>
            </a:r>
            <a:r>
              <a:rPr lang="en-US" sz="1800" b="1" i="1" dirty="0" smtClean="0"/>
              <a:t> rm</a:t>
            </a:r>
            <a:endParaRPr lang="en-US" sz="1800" b="1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sp>
        <p:nvSpPr>
          <p:cNvPr id="4" name="Explosion 2 3"/>
          <p:cNvSpPr/>
          <p:nvPr/>
        </p:nvSpPr>
        <p:spPr>
          <a:xfrm>
            <a:off x="7908326" y="1259623"/>
            <a:ext cx="3237470" cy="178647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YOUR RUNNING APPLICATION!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2152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CONTAINERS</a:t>
            </a:r>
          </a:p>
        </p:txBody>
      </p:sp>
    </p:spTree>
    <p:extLst>
      <p:ext uri="{BB962C8B-B14F-4D97-AF65-F5344CB8AC3E}">
        <p14:creationId xmlns:p14="http://schemas.microsoft.com/office/powerpoint/2010/main" val="22195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– Easy Software Admin.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27" y="1302707"/>
            <a:ext cx="9326684" cy="472811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33231" y="5212862"/>
            <a:ext cx="539261" cy="3282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Dockerfiles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Recipes for </a:t>
            </a:r>
            <a:r>
              <a:rPr lang="en-US" sz="2800" b="1" u="sng" dirty="0" smtClean="0"/>
              <a:t>Building</a:t>
            </a:r>
            <a:r>
              <a:rPr lang="en-US" sz="2800" dirty="0" smtClean="0"/>
              <a:t> </a:t>
            </a:r>
            <a:r>
              <a:rPr lang="en-US" sz="2800" b="1" u="sng" dirty="0" smtClean="0"/>
              <a:t>Images</a:t>
            </a:r>
            <a:endParaRPr lang="en-US" sz="2800" b="1" u="sng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Instructions and Shell Commands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First Instruction Specifies a Base Image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Each Command Creates a New Layer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Source Code Artifact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 smtClean="0"/>
              <a:t>Store in Version Control!!</a:t>
            </a:r>
            <a:endParaRPr lang="en-US" sz="1800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523978" y="4057450"/>
            <a:ext cx="4753621" cy="2108888"/>
            <a:chOff x="6754639" y="4032738"/>
            <a:chExt cx="4687084" cy="2000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639" y="4032738"/>
              <a:ext cx="4687084" cy="200000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817162" y="4235938"/>
              <a:ext cx="28702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817161" y="4384431"/>
              <a:ext cx="709054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7161" y="458763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17162" y="5742366"/>
              <a:ext cx="427700" cy="91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817161" y="474760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817161" y="5414103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824977" y="5901837"/>
              <a:ext cx="24013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681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Dockerfiles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Recipes for </a:t>
            </a:r>
            <a:r>
              <a:rPr lang="en-US" sz="2800" b="1" u="sng" dirty="0" smtClean="0"/>
              <a:t>Building</a:t>
            </a:r>
            <a:r>
              <a:rPr lang="en-US" sz="2800" dirty="0" smtClean="0"/>
              <a:t> </a:t>
            </a:r>
            <a:r>
              <a:rPr lang="en-US" sz="2800" b="1" u="sng" dirty="0" smtClean="0"/>
              <a:t>Images</a:t>
            </a:r>
            <a:endParaRPr lang="en-US" sz="2800" b="1" u="sng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Instructions and Shell Commands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First Instruction Specifies a Base Image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Each Command Creates a New Layer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Source Code Artifact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 smtClean="0"/>
              <a:t>Store in Version Control!!</a:t>
            </a:r>
            <a:endParaRPr lang="en-US" sz="1800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523978" y="4057450"/>
            <a:ext cx="4753621" cy="2108888"/>
            <a:chOff x="6754639" y="4032738"/>
            <a:chExt cx="4687084" cy="2000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639" y="4032738"/>
              <a:ext cx="4687084" cy="200000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817162" y="4235938"/>
              <a:ext cx="28702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817161" y="4384431"/>
              <a:ext cx="709054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7161" y="458763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17162" y="5742366"/>
              <a:ext cx="427700" cy="91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817161" y="474760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817161" y="5414103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824977" y="5901837"/>
              <a:ext cx="24013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6141852" y="4069841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52" y="3958163"/>
            <a:ext cx="1219532" cy="379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ight Arrow 16"/>
          <p:cNvSpPr/>
          <p:nvPr/>
        </p:nvSpPr>
        <p:spPr>
          <a:xfrm>
            <a:off x="6141852" y="4634379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52" y="4537321"/>
            <a:ext cx="1198864" cy="3679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519" y="5269150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519" y="5813912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Right Arrow 20"/>
          <p:cNvSpPr/>
          <p:nvPr/>
        </p:nvSpPr>
        <p:spPr>
          <a:xfrm>
            <a:off x="6141851" y="5348810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45300" y="5883916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3805231" y="4171441"/>
            <a:ext cx="848497" cy="1856865"/>
          </a:xfrm>
          <a:prstGeom prst="leftBrace">
            <a:avLst>
              <a:gd name="adj1" fmla="val 8333"/>
              <a:gd name="adj2" fmla="val 495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3759" y="4837579"/>
            <a:ext cx="150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New</a:t>
            </a:r>
          </a:p>
          <a:p>
            <a:pPr algn="ctr"/>
            <a:r>
              <a:rPr lang="en-US" b="1" i="1" dirty="0" smtClean="0"/>
              <a:t>Image Layers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315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Dockerfiles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Recipes for </a:t>
            </a:r>
            <a:r>
              <a:rPr lang="en-US" sz="2800" b="1" u="sng" dirty="0" smtClean="0"/>
              <a:t>Building</a:t>
            </a:r>
            <a:r>
              <a:rPr lang="en-US" sz="2800" dirty="0" smtClean="0"/>
              <a:t> </a:t>
            </a:r>
            <a:r>
              <a:rPr lang="en-US" sz="2800" b="1" u="sng" dirty="0" smtClean="0"/>
              <a:t>Images</a:t>
            </a:r>
            <a:endParaRPr lang="en-US" sz="2800" b="1" u="sng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Instructions and Shell Commands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First Instruction Specifies a Base Image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Each Command Creates a New Layer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Source Code Artifact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 smtClean="0"/>
              <a:t>Store in Version Control!!</a:t>
            </a:r>
            <a:endParaRPr lang="en-US" sz="1800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523978" y="4057450"/>
            <a:ext cx="4753621" cy="2108888"/>
            <a:chOff x="6754639" y="4032738"/>
            <a:chExt cx="4687084" cy="2000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639" y="4032738"/>
              <a:ext cx="4687084" cy="200000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817162" y="4235938"/>
              <a:ext cx="28702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817161" y="4384431"/>
              <a:ext cx="709054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7161" y="458763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17162" y="5742366"/>
              <a:ext cx="427700" cy="91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817161" y="474760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817161" y="5414103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824977" y="5901837"/>
              <a:ext cx="24013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6141852" y="4069841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52" y="3958163"/>
            <a:ext cx="1219532" cy="379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ight Arrow 16"/>
          <p:cNvSpPr/>
          <p:nvPr/>
        </p:nvSpPr>
        <p:spPr>
          <a:xfrm>
            <a:off x="6141852" y="4634379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52" y="4537321"/>
            <a:ext cx="1198864" cy="3679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519" y="5269150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519" y="5813912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Right Arrow 20"/>
          <p:cNvSpPr/>
          <p:nvPr/>
        </p:nvSpPr>
        <p:spPr>
          <a:xfrm>
            <a:off x="6141851" y="5348810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45300" y="5883916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3805231" y="4171441"/>
            <a:ext cx="848497" cy="1856865"/>
          </a:xfrm>
          <a:prstGeom prst="leftBrace">
            <a:avLst>
              <a:gd name="adj1" fmla="val 8333"/>
              <a:gd name="adj2" fmla="val 495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3759" y="4837579"/>
            <a:ext cx="150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New</a:t>
            </a:r>
          </a:p>
          <a:p>
            <a:pPr algn="ctr"/>
            <a:r>
              <a:rPr lang="en-US" b="1" i="1" dirty="0" smtClean="0"/>
              <a:t>Image Layers</a:t>
            </a:r>
            <a:endParaRPr lang="en-US" b="1" i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4464" y="2290811"/>
            <a:ext cx="1963135" cy="1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Solution – Containers!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CONTAINERS ARE:</a:t>
            </a:r>
          </a:p>
          <a:p>
            <a:pPr marL="0" indent="0">
              <a:buNone/>
            </a:pPr>
            <a:endParaRPr lang="en-US" sz="5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u="sng" dirty="0" smtClean="0"/>
              <a:t>Isolated</a:t>
            </a:r>
            <a:r>
              <a:rPr lang="en-US" sz="2800" b="1" dirty="0" smtClean="0"/>
              <a:t> Processing Environments</a:t>
            </a:r>
            <a:endParaRPr lang="en-US" sz="2800" b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Can include their own network, storage, etc.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Host system houses containers</a:t>
            </a:r>
          </a:p>
          <a:p>
            <a:pPr marL="384048" lvl="3" indent="0">
              <a:buNone/>
            </a:pP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Purpose: To Run an Application or Service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Includes EVERYTHING – (Small) OS…. Files…. Dependencies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Lightweight</a:t>
            </a:r>
            <a:endParaRPr lang="en-US" sz="2800" b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Minimum requirements to run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FAST!!!</a:t>
            </a:r>
            <a:endParaRPr lang="en-US" sz="2200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DOCKERFILE</a:t>
            </a:r>
          </a:p>
        </p:txBody>
      </p:sp>
    </p:spTree>
    <p:extLst>
      <p:ext uri="{BB962C8B-B14F-4D97-AF65-F5344CB8AC3E}">
        <p14:creationId xmlns:p14="http://schemas.microsoft.com/office/powerpoint/2010/main" val="27291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Registries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Index of Docker Images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Accessible by dockerd via HTTP</a:t>
            </a:r>
          </a:p>
          <a:p>
            <a:pPr marL="274320" lvl="1" indent="0">
              <a:buNone/>
            </a:pPr>
            <a:endParaRPr lang="en-US" sz="4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Hub = Hosted Registry by Docker, Inc.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Public and Private Repositories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Official vs. No-name</a:t>
            </a:r>
          </a:p>
          <a:p>
            <a:pPr marL="274320" lvl="1" indent="0">
              <a:buNone/>
            </a:pPr>
            <a:endParaRPr lang="en-US" sz="4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Other Public Registries Include: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Amazon ECR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Google Container Registry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quay.io</a:t>
            </a:r>
          </a:p>
          <a:p>
            <a:pPr marL="274320" lvl="1" indent="0">
              <a:buNone/>
            </a:pPr>
            <a:endParaRPr lang="en-US" sz="400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Private Registries for Sensitive Images</a:t>
            </a:r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3150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Registries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21" y="1299680"/>
            <a:ext cx="8491924" cy="46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Registries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54" y="1190181"/>
            <a:ext cx="6413457" cy="48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Flow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8" name="Picture 4" descr="Image result for docker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4" y="1248486"/>
            <a:ext cx="5806831" cy="4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Flow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8" name="Picture 4" descr="Image result for docker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4" y="1248486"/>
            <a:ext cx="5806831" cy="4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03372" y="2443967"/>
            <a:ext cx="371518" cy="424293"/>
            <a:chOff x="416900" y="2075736"/>
            <a:chExt cx="485089" cy="516195"/>
          </a:xfrm>
        </p:grpSpPr>
        <p:sp>
          <p:nvSpPr>
            <p:cNvPr id="7" name="Flowchart: Connector 6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6900" y="2075736"/>
              <a:ext cx="445842" cy="44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47603" y="2500336"/>
            <a:ext cx="371518" cy="461665"/>
            <a:chOff x="416900" y="2075736"/>
            <a:chExt cx="485089" cy="561662"/>
          </a:xfrm>
        </p:grpSpPr>
        <p:sp>
          <p:nvSpPr>
            <p:cNvPr id="11" name="Flowchart: Connector 10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96063" y="2350763"/>
            <a:ext cx="371518" cy="461665"/>
            <a:chOff x="416900" y="2075736"/>
            <a:chExt cx="485089" cy="561662"/>
          </a:xfrm>
        </p:grpSpPr>
        <p:sp>
          <p:nvSpPr>
            <p:cNvPr id="14" name="Flowchart: Connector 13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4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Flow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8" name="Picture 4" descr="Image result for docker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4" y="1248486"/>
            <a:ext cx="5806831" cy="4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076301" y="3869113"/>
            <a:ext cx="371518" cy="424293"/>
            <a:chOff x="416900" y="2075736"/>
            <a:chExt cx="485089" cy="516195"/>
          </a:xfrm>
        </p:grpSpPr>
        <p:sp>
          <p:nvSpPr>
            <p:cNvPr id="7" name="Flowchart: Connector 6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6900" y="2075736"/>
              <a:ext cx="445842" cy="44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28280" y="4620227"/>
            <a:ext cx="371518" cy="461665"/>
            <a:chOff x="416900" y="2075736"/>
            <a:chExt cx="485089" cy="561662"/>
          </a:xfrm>
        </p:grpSpPr>
        <p:sp>
          <p:nvSpPr>
            <p:cNvPr id="11" name="Flowchart: Connector 10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03720" y="4006741"/>
            <a:ext cx="371518" cy="461665"/>
            <a:chOff x="416900" y="2075736"/>
            <a:chExt cx="485089" cy="561662"/>
          </a:xfrm>
        </p:grpSpPr>
        <p:sp>
          <p:nvSpPr>
            <p:cNvPr id="14" name="Flowchart: Connector 13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1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Flow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8" name="Picture 4" descr="Image result for docker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4" y="1248486"/>
            <a:ext cx="5806831" cy="4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310183" y="1510184"/>
            <a:ext cx="371518" cy="424293"/>
            <a:chOff x="416900" y="2075736"/>
            <a:chExt cx="485089" cy="516195"/>
          </a:xfrm>
        </p:grpSpPr>
        <p:sp>
          <p:nvSpPr>
            <p:cNvPr id="7" name="Flowchart: Connector 6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6900" y="2075736"/>
              <a:ext cx="445842" cy="44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519171" y="2236725"/>
            <a:ext cx="371518" cy="461665"/>
            <a:chOff x="416900" y="2075736"/>
            <a:chExt cx="485089" cy="561662"/>
          </a:xfrm>
        </p:grpSpPr>
        <p:sp>
          <p:nvSpPr>
            <p:cNvPr id="11" name="Flowchart: Connector 10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6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Flow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8" name="Picture 4" descr="Image result for docker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4" y="1248486"/>
            <a:ext cx="5806831" cy="4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867134" y="2993856"/>
            <a:ext cx="371518" cy="424293"/>
            <a:chOff x="416900" y="2075736"/>
            <a:chExt cx="485089" cy="516195"/>
          </a:xfrm>
        </p:grpSpPr>
        <p:sp>
          <p:nvSpPr>
            <p:cNvPr id="7" name="Flowchart: Connector 6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6900" y="2075736"/>
              <a:ext cx="445842" cy="44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837076" y="4057287"/>
            <a:ext cx="371518" cy="461665"/>
            <a:chOff x="416900" y="2075736"/>
            <a:chExt cx="485089" cy="561662"/>
          </a:xfrm>
        </p:grpSpPr>
        <p:sp>
          <p:nvSpPr>
            <p:cNvPr id="11" name="Flowchart: Connector 10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9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Solution – Containers!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CONTAINERS ARE:</a:t>
            </a:r>
          </a:p>
          <a:p>
            <a:pPr marL="0" indent="0">
              <a:buNone/>
            </a:pPr>
            <a:endParaRPr lang="en-US" sz="5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u="sng" dirty="0" smtClean="0"/>
              <a:t>Isolated</a:t>
            </a:r>
            <a:r>
              <a:rPr lang="en-US" sz="2800" b="1" dirty="0" smtClean="0"/>
              <a:t> Processing Environments</a:t>
            </a:r>
            <a:endParaRPr lang="en-US" sz="2800" b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Can include their own network, storage, etc.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Host system houses containers</a:t>
            </a:r>
          </a:p>
          <a:p>
            <a:pPr marL="384048" lvl="3" indent="0">
              <a:buNone/>
            </a:pP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Purpose: To Run an Application or Service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Includes EVERYTHING – (Small) OS…. Files…. Dependencies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Lightweight</a:t>
            </a:r>
            <a:endParaRPr lang="en-US" sz="2800" b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Minimum requirements to run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FAST!!!</a:t>
            </a:r>
            <a:endParaRPr lang="en-US" sz="2200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958124" y="1365014"/>
            <a:ext cx="2823938" cy="2199469"/>
            <a:chOff x="8528482" y="1408601"/>
            <a:chExt cx="3069516" cy="2380770"/>
          </a:xfrm>
        </p:grpSpPr>
        <p:pic>
          <p:nvPicPr>
            <p:cNvPr id="2050" name="Picture 2" descr="Image result for linux filesystem hierarc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942" y="2548958"/>
              <a:ext cx="2126056" cy="1007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linux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744" y="2766119"/>
              <a:ext cx="747523" cy="88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python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482" y="2068121"/>
              <a:ext cx="1442078" cy="721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nginx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284" y="1675169"/>
              <a:ext cx="1127316" cy="23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145" y="1495189"/>
              <a:ext cx="607667" cy="61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mage result for djan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280" y="2139814"/>
              <a:ext cx="1139997" cy="39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8765059" y="1408601"/>
              <a:ext cx="2832939" cy="2380770"/>
            </a:xfrm>
            <a:prstGeom prst="round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3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</a:t>
            </a:r>
            <a:r>
              <a:rPr lang="en-US" i="1" dirty="0"/>
              <a:t> </a:t>
            </a:r>
            <a:r>
              <a:rPr lang="en-US" i="1" dirty="0" smtClean="0"/>
              <a:t>vs. VM’s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4" y="1408602"/>
            <a:ext cx="4666748" cy="3620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Virtual Machines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Rely on Hypervisor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Carve up HARDWARE resources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Bring their own Operating System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Slower and Heavier than Containers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vmwa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4746629"/>
            <a:ext cx="1464640" cy="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281" y="5320878"/>
            <a:ext cx="1405806" cy="529112"/>
          </a:xfrm>
          <a:prstGeom prst="rect">
            <a:avLst/>
          </a:prstGeom>
        </p:spPr>
      </p:pic>
      <p:pic>
        <p:nvPicPr>
          <p:cNvPr id="1034" name="Picture 10" descr="Image result for virtualb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11" y="4131486"/>
            <a:ext cx="2627747" cy="14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m vs contain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072" y="1408602"/>
            <a:ext cx="5185555" cy="28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0963779" y="2529016"/>
            <a:ext cx="700999" cy="5294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openstack logo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409" y="4668579"/>
            <a:ext cx="1368675" cy="1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kvm logo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97" y="5390539"/>
            <a:ext cx="1527174" cy="4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62512" y="4323338"/>
            <a:ext cx="2645531" cy="795517"/>
            <a:chOff x="7521146" y="3572904"/>
            <a:chExt cx="3418703" cy="1147377"/>
          </a:xfrm>
        </p:grpSpPr>
        <p:pic>
          <p:nvPicPr>
            <p:cNvPr id="13" name="Picture 2" descr="Image result for windows 2016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789" y="4009316"/>
              <a:ext cx="1085814" cy="4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ubuntu 16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50" y="4035227"/>
              <a:ext cx="776868" cy="5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centos 7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340" y="4009317"/>
              <a:ext cx="572578" cy="57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7521146" y="3805881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380" y="3572904"/>
              <a:ext cx="465953" cy="46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security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391" y="3632885"/>
              <a:ext cx="345989" cy="34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1374411" y="4561243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 Custom Image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06906" y="4561243"/>
            <a:ext cx="329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“Hardened” AMI’s</a:t>
            </a:r>
            <a:endParaRPr lang="en-US" sz="2400" i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62512" y="4323338"/>
            <a:ext cx="2645531" cy="795517"/>
            <a:chOff x="7521146" y="3572904"/>
            <a:chExt cx="3418703" cy="1147377"/>
          </a:xfrm>
        </p:grpSpPr>
        <p:pic>
          <p:nvPicPr>
            <p:cNvPr id="13" name="Picture 2" descr="Image result for windows 2016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789" y="4009316"/>
              <a:ext cx="1085814" cy="4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ubuntu 16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50" y="4035227"/>
              <a:ext cx="776868" cy="5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centos 7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340" y="4009317"/>
              <a:ext cx="572578" cy="57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7521146" y="3805881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380" y="3572904"/>
              <a:ext cx="465953" cy="46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security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391" y="3632885"/>
              <a:ext cx="345989" cy="34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1374411" y="4561243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 Custom Image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06906" y="4561243"/>
            <a:ext cx="329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“Hardened” AMI’s</a:t>
            </a:r>
            <a:endParaRPr lang="en-US" sz="2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74411" y="3473558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. Base Application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415818" y="3473558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(Generic)</a:t>
            </a:r>
            <a:endParaRPr lang="en-US" sz="2400" i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nginx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06" y="3623506"/>
            <a:ext cx="695746" cy="1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354833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3672815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1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62512" y="4323338"/>
            <a:ext cx="2645531" cy="795517"/>
            <a:chOff x="7521146" y="3572904"/>
            <a:chExt cx="3418703" cy="1147377"/>
          </a:xfrm>
        </p:grpSpPr>
        <p:pic>
          <p:nvPicPr>
            <p:cNvPr id="13" name="Picture 2" descr="Image result for windows 2016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789" y="4009316"/>
              <a:ext cx="1085814" cy="4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ubuntu 16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50" y="4035227"/>
              <a:ext cx="776868" cy="5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centos 7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340" y="4009317"/>
              <a:ext cx="572578" cy="57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7521146" y="3805881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380" y="3572904"/>
              <a:ext cx="465953" cy="46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security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391" y="3632885"/>
              <a:ext cx="345989" cy="34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8300255" y="2152446"/>
            <a:ext cx="2507788" cy="819778"/>
            <a:chOff x="7521145" y="1249492"/>
            <a:chExt cx="3418703" cy="1191915"/>
          </a:xfrm>
        </p:grpSpPr>
        <p:sp>
          <p:nvSpPr>
            <p:cNvPr id="23" name="Rounded Rectangle 22"/>
            <p:cNvSpPr/>
            <p:nvPr/>
          </p:nvSpPr>
          <p:spPr>
            <a:xfrm>
              <a:off x="7521145" y="1527007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618" y="1329607"/>
              <a:ext cx="305474" cy="36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6" descr="Image result for permissions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794" y="1249492"/>
              <a:ext cx="482749" cy="48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1374411" y="4561243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 Custom Image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06906" y="4561243"/>
            <a:ext cx="329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“Hardened” AMI’s</a:t>
            </a:r>
            <a:endParaRPr lang="en-US" sz="2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74411" y="3473558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. Base Application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415818" y="3473558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(Generic)</a:t>
            </a:r>
            <a:endParaRPr lang="en-US" sz="2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374410" y="2402167"/>
            <a:ext cx="2971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. Base Configuration</a:t>
            </a:r>
            <a:endParaRPr 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15818" y="2402167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Wired Up</a:t>
            </a:r>
            <a:endParaRPr lang="en-US" sz="2400" i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nginx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06" y="3623506"/>
            <a:ext cx="695746" cy="1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nginx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6" y="2558442"/>
            <a:ext cx="706705" cy="1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354833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python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246626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3672815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postgresql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2553590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62512" y="4323338"/>
            <a:ext cx="2645531" cy="795517"/>
            <a:chOff x="7521146" y="3572904"/>
            <a:chExt cx="3418703" cy="1147377"/>
          </a:xfrm>
        </p:grpSpPr>
        <p:pic>
          <p:nvPicPr>
            <p:cNvPr id="13" name="Picture 2" descr="Image result for windows 2016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789" y="4009316"/>
              <a:ext cx="1085814" cy="4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ubuntu 16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50" y="4035227"/>
              <a:ext cx="776868" cy="5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centos 7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340" y="4009317"/>
              <a:ext cx="572578" cy="57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7521146" y="3805881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380" y="3572904"/>
              <a:ext cx="465953" cy="46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security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391" y="3632885"/>
              <a:ext cx="345989" cy="34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8300255" y="2152446"/>
            <a:ext cx="2507788" cy="819778"/>
            <a:chOff x="7521145" y="1249492"/>
            <a:chExt cx="3418703" cy="1191915"/>
          </a:xfrm>
        </p:grpSpPr>
        <p:sp>
          <p:nvSpPr>
            <p:cNvPr id="23" name="Rounded Rectangle 22"/>
            <p:cNvSpPr/>
            <p:nvPr/>
          </p:nvSpPr>
          <p:spPr>
            <a:xfrm>
              <a:off x="7521145" y="1527007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618" y="1329607"/>
              <a:ext cx="305474" cy="36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6" descr="Image result for permissions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794" y="1249492"/>
              <a:ext cx="482749" cy="48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8" descr="Image result for database desig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94" y="1209013"/>
            <a:ext cx="995249" cy="7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1374411" y="4561243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 Custom Image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06906" y="4561243"/>
            <a:ext cx="329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“Hardened” AMI’s</a:t>
            </a:r>
            <a:endParaRPr lang="en-US" sz="2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74411" y="3473558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. Base Application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415818" y="3473558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(Generic)</a:t>
            </a:r>
            <a:endParaRPr lang="en-US" sz="2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374410" y="2402167"/>
            <a:ext cx="2971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. Base Configuration</a:t>
            </a:r>
            <a:endParaRPr 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15818" y="2402167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Wired Up</a:t>
            </a:r>
            <a:endParaRPr lang="en-US" sz="2400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1374411" y="1313850"/>
            <a:ext cx="29783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5</a:t>
            </a:r>
            <a:r>
              <a:rPr lang="en-US" sz="2400" b="1" dirty="0" smtClean="0"/>
              <a:t>. Custom Application</a:t>
            </a:r>
            <a:endParaRPr lang="en-US" sz="2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415818" y="1313850"/>
            <a:ext cx="34086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Your Logic; Algorithms</a:t>
            </a:r>
            <a:endParaRPr lang="en-US" sz="2400" i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nginx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06" y="3623506"/>
            <a:ext cx="695746" cy="1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nginx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6" y="2558442"/>
            <a:ext cx="706705" cy="1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354833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python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246626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3672815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postgresql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2553590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6515" y="1198610"/>
            <a:ext cx="1190180" cy="8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5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62512" y="4323338"/>
            <a:ext cx="2645531" cy="795517"/>
            <a:chOff x="7521146" y="3572904"/>
            <a:chExt cx="3418703" cy="1147377"/>
          </a:xfrm>
        </p:grpSpPr>
        <p:pic>
          <p:nvPicPr>
            <p:cNvPr id="13" name="Picture 2" descr="Image result for windows 2016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789" y="4009316"/>
              <a:ext cx="1085814" cy="4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ubuntu 16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50" y="4035227"/>
              <a:ext cx="776868" cy="5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centos 7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340" y="4009317"/>
              <a:ext cx="572578" cy="57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7521146" y="3805881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380" y="3572904"/>
              <a:ext cx="465953" cy="46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security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391" y="3632885"/>
              <a:ext cx="345989" cy="34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8300255" y="2152446"/>
            <a:ext cx="2507788" cy="819778"/>
            <a:chOff x="7521145" y="1249492"/>
            <a:chExt cx="3418703" cy="1191915"/>
          </a:xfrm>
        </p:grpSpPr>
        <p:sp>
          <p:nvSpPr>
            <p:cNvPr id="23" name="Rounded Rectangle 22"/>
            <p:cNvSpPr/>
            <p:nvPr/>
          </p:nvSpPr>
          <p:spPr>
            <a:xfrm>
              <a:off x="7521145" y="1527007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618" y="1329607"/>
              <a:ext cx="305474" cy="36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6" descr="Image result for permissions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794" y="1249492"/>
              <a:ext cx="482749" cy="48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8" descr="Image result for database desig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94" y="1209013"/>
            <a:ext cx="995249" cy="7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1374411" y="4561243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 Custom Image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06906" y="4561243"/>
            <a:ext cx="329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“Hardened” AMI’s</a:t>
            </a:r>
            <a:endParaRPr lang="en-US" sz="2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74411" y="3473558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. Base Application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415818" y="3473558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(Generic)</a:t>
            </a:r>
            <a:endParaRPr lang="en-US" sz="2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374410" y="2402167"/>
            <a:ext cx="2971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. Base Configuration</a:t>
            </a:r>
            <a:endParaRPr 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15818" y="2402167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Wired Up</a:t>
            </a:r>
            <a:endParaRPr lang="en-US" sz="2400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1374411" y="1313850"/>
            <a:ext cx="29783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5</a:t>
            </a:r>
            <a:r>
              <a:rPr lang="en-US" sz="2400" b="1" dirty="0" smtClean="0"/>
              <a:t>. Custom Application</a:t>
            </a:r>
            <a:endParaRPr lang="en-US" sz="2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415818" y="1313850"/>
            <a:ext cx="34086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Your Logic; Algorithms</a:t>
            </a:r>
            <a:endParaRPr lang="en-US" sz="2400" i="1" dirty="0"/>
          </a:p>
        </p:txBody>
      </p:sp>
      <p:sp>
        <p:nvSpPr>
          <p:cNvPr id="3" name="Left Brace 2"/>
          <p:cNvSpPr/>
          <p:nvPr/>
        </p:nvSpPr>
        <p:spPr>
          <a:xfrm>
            <a:off x="839893" y="1408670"/>
            <a:ext cx="496427" cy="25265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4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2318459"/>
            <a:ext cx="830910" cy="8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nginx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06" y="3623506"/>
            <a:ext cx="695746" cy="1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nginx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6" y="2558442"/>
            <a:ext cx="706705" cy="1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354833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pytho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246626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3672815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postgresql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2553590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6515" y="1198610"/>
            <a:ext cx="1190180" cy="8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823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PROCESS 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 Mgmt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51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WHO MANAGES: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Container Sprawl?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Container Orchestration?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Container Failure and Recovery?</a:t>
            </a:r>
          </a:p>
          <a:p>
            <a:pPr marL="0" indent="0">
              <a:buNone/>
            </a:pPr>
            <a:endParaRPr lang="en-US" sz="5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– Why Use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95101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600" dirty="0" smtClean="0"/>
              <a:t>Predictable </a:t>
            </a:r>
            <a:r>
              <a:rPr lang="en-US" sz="2600" b="1" u="sng" dirty="0" smtClean="0">
                <a:solidFill>
                  <a:srgbClr val="00B0F0"/>
                </a:solidFill>
              </a:rPr>
              <a:t>DEPLOYMENT</a:t>
            </a:r>
            <a:r>
              <a:rPr lang="en-US" sz="2600" dirty="0" smtClean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DEV   </a:t>
            </a:r>
            <a:r>
              <a:rPr lang="en-US" sz="2200" i="1" dirty="0" smtClean="0">
                <a:sym typeface="Wingdings" panose="05000000000000000000" pitchFamily="2" charset="2"/>
              </a:rPr>
              <a:t>   QA      UAT      PROD</a:t>
            </a:r>
            <a:endParaRPr lang="en-US" sz="22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Deployment Types: (1) Blue/Green  (2) Rolling  (3) Phoenix</a:t>
            </a:r>
          </a:p>
          <a:p>
            <a:pPr marL="384048" lvl="3" indent="0">
              <a:buNone/>
            </a:pPr>
            <a:endParaRPr lang="en-US" sz="1300" dirty="0" smtClean="0"/>
          </a:p>
          <a:p>
            <a:pPr marL="384048" lvl="3" indent="0">
              <a:buNone/>
            </a:pPr>
            <a:endParaRPr lang="en-US" sz="1300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600" dirty="0"/>
              <a:t>Efficient </a:t>
            </a:r>
            <a:r>
              <a:rPr lang="en-US" sz="2600" b="1" u="sng" dirty="0">
                <a:solidFill>
                  <a:srgbClr val="00B050"/>
                </a:solidFill>
              </a:rPr>
              <a:t>PRODUCTION</a:t>
            </a:r>
            <a:r>
              <a:rPr lang="en-US" sz="2600" dirty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000" dirty="0" smtClean="0"/>
              <a:t>Run More Applications on a Machine</a:t>
            </a:r>
            <a:endParaRPr lang="en-US" sz="2000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000" dirty="0" smtClean="0"/>
              <a:t>Manage Highly-Elastic Applications</a:t>
            </a:r>
            <a:endParaRPr lang="en-US" sz="2000" dirty="0"/>
          </a:p>
          <a:p>
            <a:pPr marL="384048" lvl="3" indent="0">
              <a:buNone/>
            </a:pPr>
            <a:endParaRPr lang="en-US" sz="1300" i="1" dirty="0" smtClean="0"/>
          </a:p>
          <a:p>
            <a:pPr marL="384048" lvl="3" indent="0">
              <a:buNone/>
            </a:pPr>
            <a:endParaRPr lang="en-US" sz="1300" i="1" dirty="0"/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dirty="0" smtClean="0"/>
              <a:t>Effective </a:t>
            </a:r>
            <a:r>
              <a:rPr lang="en-US" sz="2600" b="1" u="sng" dirty="0" smtClean="0">
                <a:solidFill>
                  <a:schemeClr val="accent1">
                    <a:lumMod val="75000"/>
                  </a:schemeClr>
                </a:solidFill>
              </a:rPr>
              <a:t>DEVELOPMENT</a:t>
            </a:r>
            <a:r>
              <a:rPr lang="en-US" sz="2600" dirty="0" smtClean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Easy </a:t>
            </a:r>
            <a:r>
              <a:rPr lang="en-US" sz="2200" i="1" dirty="0"/>
              <a:t>Software </a:t>
            </a:r>
            <a:r>
              <a:rPr lang="en-US" sz="2200" i="1" dirty="0" smtClean="0"/>
              <a:t>Install and Admin / Configuration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Speedy </a:t>
            </a:r>
            <a:r>
              <a:rPr lang="en-US" sz="2200" i="1" dirty="0"/>
              <a:t>Sandboxes</a:t>
            </a:r>
            <a:endParaRPr lang="en-US" sz="2200" i="1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 Mgmt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8166" y="2245931"/>
            <a:ext cx="4184298" cy="1186318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Initial Launch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Service Discovery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781618" y="4222443"/>
            <a:ext cx="2057868" cy="2031140"/>
            <a:chOff x="5750604" y="1309524"/>
            <a:chExt cx="2057868" cy="2031140"/>
          </a:xfrm>
        </p:grpSpPr>
        <p:pic>
          <p:nvPicPr>
            <p:cNvPr id="19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0604" y="1309524"/>
              <a:ext cx="2057868" cy="203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6041465" y="1412946"/>
              <a:ext cx="506648" cy="646331"/>
              <a:chOff x="416900" y="2075736"/>
              <a:chExt cx="485089" cy="627578"/>
            </a:xfrm>
          </p:grpSpPr>
          <p:sp>
            <p:nvSpPr>
              <p:cNvPr id="26" name="Flowchart: Connector 25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16900" y="2075736"/>
                <a:ext cx="445842" cy="62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2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76062" y="4235189"/>
            <a:ext cx="2005649" cy="2005649"/>
            <a:chOff x="4296976" y="4314730"/>
            <a:chExt cx="2005649" cy="2005649"/>
          </a:xfrm>
        </p:grpSpPr>
        <p:pic>
          <p:nvPicPr>
            <p:cNvPr id="18" name="Picture 2" descr="Image result for aws ecs logo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976" y="4314730"/>
              <a:ext cx="2005649" cy="200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4619711" y="4373531"/>
              <a:ext cx="506648" cy="646331"/>
              <a:chOff x="416900" y="2075736"/>
              <a:chExt cx="485089" cy="627578"/>
            </a:xfrm>
          </p:grpSpPr>
          <p:sp>
            <p:nvSpPr>
              <p:cNvPr id="29" name="Flowchart: Connector 28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16900" y="2075736"/>
                <a:ext cx="445842" cy="62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1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870590" y="4316799"/>
            <a:ext cx="2203978" cy="1781576"/>
            <a:chOff x="7870590" y="4316799"/>
            <a:chExt cx="2203978" cy="1781576"/>
          </a:xfrm>
        </p:grpSpPr>
        <p:pic>
          <p:nvPicPr>
            <p:cNvPr id="20" name="Picture 2" descr="Image result for docker swarm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79" y="4527520"/>
              <a:ext cx="1101989" cy="150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Docker Compose Logo of octopus with container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503" y="4377654"/>
              <a:ext cx="975076" cy="17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/>
            <p:cNvGrpSpPr/>
            <p:nvPr/>
          </p:nvGrpSpPr>
          <p:grpSpPr>
            <a:xfrm>
              <a:off x="7870590" y="4316799"/>
              <a:ext cx="506648" cy="646331"/>
              <a:chOff x="416900" y="2075739"/>
              <a:chExt cx="485089" cy="627580"/>
            </a:xfrm>
          </p:grpSpPr>
          <p:sp>
            <p:nvSpPr>
              <p:cNvPr id="32" name="Flowchart: Connector 31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16900" y="2075739"/>
                <a:ext cx="445842" cy="6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865109" y="4337255"/>
              <a:ext cx="506648" cy="646331"/>
              <a:chOff x="416900" y="2075739"/>
              <a:chExt cx="485089" cy="627580"/>
            </a:xfrm>
          </p:grpSpPr>
          <p:sp>
            <p:nvSpPr>
              <p:cNvPr id="35" name="Flowchart: Connector 34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6900" y="2075739"/>
                <a:ext cx="445842" cy="6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4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6703384" y="2245931"/>
            <a:ext cx="5427097" cy="11863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Fault-Tolerance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Horizontal Scalability</a:t>
            </a:r>
            <a:endParaRPr lang="en-US" sz="2800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4272797" y="1431924"/>
            <a:ext cx="2936530" cy="559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SERVICES INCLUDE: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420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Ecosystem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Ecosystem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1137" y="1402502"/>
            <a:ext cx="2107051" cy="854812"/>
          </a:xfrm>
        </p:spPr>
        <p:txBody>
          <a:bodyPr>
            <a:normAutofit/>
          </a:bodyPr>
          <a:lstStyle/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Container Engine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docker swar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" y="2896667"/>
            <a:ext cx="898806" cy="12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ocker Compose Logo of octopus with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3" y="4530353"/>
            <a:ext cx="838354" cy="14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9" y="1294616"/>
            <a:ext cx="1141442" cy="827712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>
          <a:xfrm>
            <a:off x="1551137" y="3098066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Cluster and Scheduling Tool for Docker Containers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551136" y="4793630"/>
            <a:ext cx="1913958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Define and Run Multi-Container Docker Applications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7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Ecosystem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1137" y="1402502"/>
            <a:ext cx="2107051" cy="854812"/>
          </a:xfrm>
        </p:spPr>
        <p:txBody>
          <a:bodyPr>
            <a:normAutofit/>
          </a:bodyPr>
          <a:lstStyle/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Container Engine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docker swar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" y="2896667"/>
            <a:ext cx="898806" cy="12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ocker Compose Logo of octopus with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3" y="4530353"/>
            <a:ext cx="838354" cy="14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9" y="1294616"/>
            <a:ext cx="1141442" cy="827712"/>
          </a:xfrm>
          <a:prstGeom prst="rect">
            <a:avLst/>
          </a:prstGeom>
        </p:spPr>
      </p:pic>
      <p:pic>
        <p:nvPicPr>
          <p:cNvPr id="2052" name="Picture 4" descr="Image result for docker mach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05" y="1253969"/>
            <a:ext cx="1086115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cker datace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08" y="2791284"/>
            <a:ext cx="1113532" cy="12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ocker clo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08" y="4483395"/>
            <a:ext cx="1091710" cy="14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ontent Placeholder 2"/>
          <p:cNvSpPr txBox="1">
            <a:spLocks/>
          </p:cNvSpPr>
          <p:nvPr/>
        </p:nvSpPr>
        <p:spPr>
          <a:xfrm>
            <a:off x="5611866" y="1365964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Manage Virtual Docker Hosts Remotely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611866" y="3098066"/>
            <a:ext cx="2119338" cy="9217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Helps Enterprises Deploy Their Own Docker Platforms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590044" y="4793630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Cloud Platform with Docker as a First Class Citizen (Like AWS…)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1551137" y="3098066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Cluster and Scheduling Tool for Docker Containers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551136" y="4793630"/>
            <a:ext cx="1913958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Define and Run Multi-Container Docker Applications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87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Ecosystem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1137" y="1402502"/>
            <a:ext cx="2107051" cy="854812"/>
          </a:xfrm>
        </p:spPr>
        <p:txBody>
          <a:bodyPr>
            <a:normAutofit/>
          </a:bodyPr>
          <a:lstStyle/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Container Engine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docker swar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" y="2896667"/>
            <a:ext cx="898806" cy="12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ocker Compose Logo of octopus with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3" y="4530353"/>
            <a:ext cx="838354" cy="14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9" y="1294616"/>
            <a:ext cx="1141442" cy="827712"/>
          </a:xfrm>
          <a:prstGeom prst="rect">
            <a:avLst/>
          </a:prstGeom>
        </p:spPr>
      </p:pic>
      <p:pic>
        <p:nvPicPr>
          <p:cNvPr id="2052" name="Picture 4" descr="Image result for docker mach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05" y="1253969"/>
            <a:ext cx="1086115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cker datace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08" y="2791284"/>
            <a:ext cx="1113532" cy="12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ocker clo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08" y="4483395"/>
            <a:ext cx="1091710" cy="14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ontent Placeholder 2"/>
          <p:cNvSpPr txBox="1">
            <a:spLocks/>
          </p:cNvSpPr>
          <p:nvPr/>
        </p:nvSpPr>
        <p:spPr>
          <a:xfrm>
            <a:off x="5611866" y="1365964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Manage Virtual Docker Hosts Remotely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611866" y="3098066"/>
            <a:ext cx="2119338" cy="9217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Helps Enterprises Deploy Their Own Docker Platforms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590044" y="4793630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Cloud Platform with Docker as a First Class Citizen (Like AWS…)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1551137" y="3098066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Cluster and Scheduling Tool for Docker Containers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551136" y="4793630"/>
            <a:ext cx="1913958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Define and Run Multi-Container Docker Applications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8972" y="3230637"/>
            <a:ext cx="1752600" cy="504825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084949" y="3098066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For Trusted Commercial (and Free) Software</a:t>
            </a:r>
          </a:p>
        </p:txBody>
      </p:sp>
      <p:pic>
        <p:nvPicPr>
          <p:cNvPr id="19" name="Picture 8" descr="Image result for docker registr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46" y="4582474"/>
            <a:ext cx="1227850" cy="13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10084949" y="4745370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Storage and Content Delivery System (CDN) for Docker Images</a:t>
            </a:r>
          </a:p>
        </p:txBody>
      </p:sp>
      <p:pic>
        <p:nvPicPr>
          <p:cNvPr id="22" name="Picture 2" descr="Image result for docker 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65" y="1394123"/>
            <a:ext cx="1852207" cy="10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10035145" y="1470545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Cloud-based Registry for Docker Images</a:t>
            </a:r>
          </a:p>
        </p:txBody>
      </p:sp>
    </p:spTree>
    <p:extLst>
      <p:ext uri="{BB962C8B-B14F-4D97-AF65-F5344CB8AC3E}">
        <p14:creationId xmlns:p14="http://schemas.microsoft.com/office/powerpoint/2010/main" val="932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Volumes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7170" name="Picture 2" descr="Image result for under constructio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083" y="4403824"/>
            <a:ext cx="1840650" cy="16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22" y="1233178"/>
            <a:ext cx="7921772" cy="411603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241856" y="2773480"/>
            <a:ext cx="2314126" cy="4630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Docker…. Reasons to Avoid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No Support (Windows 2012 or earlier)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Security and SLA’s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Lower-Level Infrastructure (e.g. AMI’s)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Young Platform (esp. on Windows)</a:t>
            </a:r>
          </a:p>
        </p:txBody>
      </p:sp>
      <p:pic>
        <p:nvPicPr>
          <p:cNvPr id="13" name="Picture 2" descr="Image result for caution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33" y="1928526"/>
            <a:ext cx="1943740" cy="1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Next Steps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Volumes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Dockerfile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Compose and Swarm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in a CI/CD Pipeline</a:t>
            </a:r>
          </a:p>
          <a:p>
            <a:pPr marL="0" indent="0">
              <a:buNone/>
            </a:pPr>
            <a:endParaRPr lang="en-US" sz="5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146" name="Picture 2" descr="Image result for next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05" y="4820189"/>
            <a:ext cx="3586041" cy="11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0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Resources</a:t>
            </a:r>
            <a:endParaRPr lang="en-US" dirty="0"/>
          </a:p>
        </p:txBody>
      </p:sp>
      <p:pic>
        <p:nvPicPr>
          <p:cNvPr id="1026" name="Picture 2" descr="Image result for scholar rea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93" y="4950941"/>
            <a:ext cx="1730177" cy="11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9424377" cy="4851522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app.pluralsight.com/library/courses/containers-images-big-picture/table-of-contents</a:t>
            </a: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 smtClean="0">
              <a:hlinkClick r:id="rId4"/>
            </a:endParaRP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app.pluralsight.com/library/courses/docker-deep-dive/table-of-contents</a:t>
            </a: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www.xenonstack.com/blog/docker-overview-a-complete-guide</a:t>
            </a: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7"/>
              </a:rPr>
              <a:t>https://</a:t>
            </a:r>
            <a:r>
              <a:rPr lang="en-US" sz="2800" dirty="0" smtClean="0">
                <a:hlinkClick r:id="rId7"/>
              </a:rPr>
              <a:t>docs.docker.com/get-started</a:t>
            </a:r>
            <a:endParaRPr lang="en-US" sz="2800" dirty="0" smtClean="0"/>
          </a:p>
          <a:p>
            <a:pPr marL="0" indent="0">
              <a:buNone/>
            </a:pPr>
            <a:endParaRPr lang="en-US" sz="2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8194" name="Picture 2" descr="Image result for docker deep di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19" y="4547287"/>
            <a:ext cx="1249439" cy="154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the docker boo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007" y="4547287"/>
            <a:ext cx="1249439" cy="154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Thanks!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mage result for that's all fol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428647"/>
            <a:ext cx="7802823" cy="43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Landscape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15242" y="1674552"/>
            <a:ext cx="2420541" cy="1060536"/>
          </a:xfrm>
        </p:spPr>
        <p:txBody>
          <a:bodyPr>
            <a:normAutofit/>
          </a:bodyPr>
          <a:lstStyle/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Leading Container Platform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Est. 2013</a:t>
            </a:r>
            <a:endParaRPr lang="en-US" sz="2000" i="1" dirty="0"/>
          </a:p>
          <a:p>
            <a:pPr marL="18288" lvl="1" indent="0">
              <a:buNone/>
            </a:pPr>
            <a:endParaRPr lang="en-US" sz="2000" i="1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23" y="1386092"/>
            <a:ext cx="1617634" cy="16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5" y="3429445"/>
            <a:ext cx="1965558" cy="602771"/>
          </a:xfrm>
          <a:prstGeom prst="rect">
            <a:avLst/>
          </a:prstGeom>
        </p:spPr>
      </p:pic>
      <p:pic>
        <p:nvPicPr>
          <p:cNvPr id="15362" name="Picture 2" descr="Image result for windows container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72" y="4742041"/>
            <a:ext cx="962933" cy="10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2525" y="5766235"/>
            <a:ext cx="2101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smtClean="0"/>
              <a:t>(Windows Containers)</a:t>
            </a:r>
            <a:endParaRPr lang="en-US" sz="15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002238" y="1636032"/>
            <a:ext cx="1874614" cy="1051036"/>
            <a:chOff x="6481522" y="1988907"/>
            <a:chExt cx="1668500" cy="941127"/>
          </a:xfrm>
        </p:grpSpPr>
        <p:pic>
          <p:nvPicPr>
            <p:cNvPr id="2050" name="Picture 2" descr="Image result for rk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304" y="2509735"/>
              <a:ext cx="997718" cy="42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core o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522" y="1988907"/>
              <a:ext cx="1668500" cy="64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Image result for open container initiativ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13" y="4007918"/>
            <a:ext cx="3579356" cy="80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131911" y="1791328"/>
            <a:ext cx="2420541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Container-Specific Operating System</a:t>
            </a:r>
          </a:p>
          <a:p>
            <a:pPr marL="18288" lvl="1" indent="0">
              <a:buNone/>
            </a:pPr>
            <a:endParaRPr lang="en-US" sz="2000" i="1" dirty="0" smtClean="0"/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183689" y="4813273"/>
            <a:ext cx="3143338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Industry Standards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Avoid Vendor Lock-In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515241" y="3447026"/>
            <a:ext cx="2420541" cy="585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Formerly, LXC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515241" y="4796638"/>
            <a:ext cx="2679613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Windows 10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Windows Server 2016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1034643" y="1367249"/>
            <a:ext cx="506648" cy="562798"/>
            <a:chOff x="416900" y="2075736"/>
            <a:chExt cx="485089" cy="546469"/>
          </a:xfrm>
        </p:grpSpPr>
        <p:sp>
          <p:nvSpPr>
            <p:cNvPr id="20" name="Flowchart: Connector 19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900" y="2075736"/>
              <a:ext cx="445842" cy="54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9199" y="3051569"/>
            <a:ext cx="506648" cy="646331"/>
            <a:chOff x="416900" y="2075736"/>
            <a:chExt cx="485089" cy="627578"/>
          </a:xfrm>
        </p:grpSpPr>
        <p:sp>
          <p:nvSpPr>
            <p:cNvPr id="23" name="Flowchart: Connector 22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14010" y="4490107"/>
            <a:ext cx="506648" cy="646331"/>
            <a:chOff x="416900" y="2075736"/>
            <a:chExt cx="485089" cy="627578"/>
          </a:xfrm>
        </p:grpSpPr>
        <p:sp>
          <p:nvSpPr>
            <p:cNvPr id="26" name="Flowchart: Connector 25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22984" y="1367249"/>
            <a:ext cx="506648" cy="646331"/>
            <a:chOff x="416900" y="2075736"/>
            <a:chExt cx="485089" cy="627578"/>
          </a:xfrm>
        </p:grpSpPr>
        <p:sp>
          <p:nvSpPr>
            <p:cNvPr id="29" name="Flowchart: Connector 28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4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43480" y="3706902"/>
            <a:ext cx="506648" cy="646331"/>
            <a:chOff x="416900" y="2075736"/>
            <a:chExt cx="485089" cy="627578"/>
          </a:xfrm>
        </p:grpSpPr>
        <p:sp>
          <p:nvSpPr>
            <p:cNvPr id="32" name="Flowchart: Connector 31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5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8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Landscape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15242" y="1674552"/>
            <a:ext cx="2420541" cy="1060536"/>
          </a:xfrm>
        </p:spPr>
        <p:txBody>
          <a:bodyPr>
            <a:normAutofit/>
          </a:bodyPr>
          <a:lstStyle/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Leading Container Platform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Est. 2013</a:t>
            </a:r>
            <a:endParaRPr lang="en-US" sz="2000" i="1" dirty="0"/>
          </a:p>
          <a:p>
            <a:pPr marL="18288" lvl="1" indent="0">
              <a:buNone/>
            </a:pPr>
            <a:endParaRPr lang="en-US" sz="2000" i="1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23" y="1386092"/>
            <a:ext cx="1617634" cy="16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5" y="3429445"/>
            <a:ext cx="1965558" cy="602771"/>
          </a:xfrm>
          <a:prstGeom prst="rect">
            <a:avLst/>
          </a:prstGeom>
        </p:spPr>
      </p:pic>
      <p:pic>
        <p:nvPicPr>
          <p:cNvPr id="15362" name="Picture 2" descr="Image result for windows container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72" y="4742041"/>
            <a:ext cx="962933" cy="10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2525" y="5766235"/>
            <a:ext cx="2101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smtClean="0"/>
              <a:t>(Windows Containers)</a:t>
            </a:r>
            <a:endParaRPr lang="en-US" sz="15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002238" y="1636032"/>
            <a:ext cx="1874614" cy="1051036"/>
            <a:chOff x="6481522" y="1988907"/>
            <a:chExt cx="1668500" cy="941127"/>
          </a:xfrm>
        </p:grpSpPr>
        <p:pic>
          <p:nvPicPr>
            <p:cNvPr id="2050" name="Picture 2" descr="Image result for rk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304" y="2509735"/>
              <a:ext cx="997718" cy="42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core o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522" y="1988907"/>
              <a:ext cx="1668500" cy="64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Image result for open container initiativ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13" y="4007918"/>
            <a:ext cx="3579356" cy="80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131911" y="1791327"/>
            <a:ext cx="2420541" cy="13308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Container-Specific Operating System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New Name: “Container Linux”</a:t>
            </a:r>
          </a:p>
          <a:p>
            <a:pPr marL="18288" lvl="1" indent="0">
              <a:buNone/>
            </a:pPr>
            <a:endParaRPr lang="en-US" sz="2000" i="1" dirty="0" smtClean="0"/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183689" y="4813273"/>
            <a:ext cx="3143338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Industry Standards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Avoid Vendor Lock-In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515241" y="3447026"/>
            <a:ext cx="2420541" cy="585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Formerly, LXC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515241" y="4796638"/>
            <a:ext cx="2679613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Windows 10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Windows Server 2016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1034643" y="1367249"/>
            <a:ext cx="506648" cy="562798"/>
            <a:chOff x="416900" y="2075736"/>
            <a:chExt cx="485089" cy="546469"/>
          </a:xfrm>
        </p:grpSpPr>
        <p:sp>
          <p:nvSpPr>
            <p:cNvPr id="20" name="Flowchart: Connector 19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900" y="2075736"/>
              <a:ext cx="445842" cy="54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9199" y="3051569"/>
            <a:ext cx="506648" cy="646331"/>
            <a:chOff x="416900" y="2075736"/>
            <a:chExt cx="485089" cy="627578"/>
          </a:xfrm>
        </p:grpSpPr>
        <p:sp>
          <p:nvSpPr>
            <p:cNvPr id="23" name="Flowchart: Connector 22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14010" y="4490107"/>
            <a:ext cx="506648" cy="646331"/>
            <a:chOff x="416900" y="2075736"/>
            <a:chExt cx="485089" cy="627578"/>
          </a:xfrm>
        </p:grpSpPr>
        <p:sp>
          <p:nvSpPr>
            <p:cNvPr id="26" name="Flowchart: Connector 25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22984" y="1367249"/>
            <a:ext cx="506648" cy="646331"/>
            <a:chOff x="416900" y="2075736"/>
            <a:chExt cx="485089" cy="627578"/>
          </a:xfrm>
        </p:grpSpPr>
        <p:sp>
          <p:nvSpPr>
            <p:cNvPr id="29" name="Flowchart: Connector 28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4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43480" y="3706902"/>
            <a:ext cx="506648" cy="646331"/>
            <a:chOff x="416900" y="2075736"/>
            <a:chExt cx="485089" cy="627578"/>
          </a:xfrm>
        </p:grpSpPr>
        <p:sp>
          <p:nvSpPr>
            <p:cNvPr id="32" name="Flowchart: Connector 31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5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7397010" y="1879767"/>
            <a:ext cx="1666991" cy="2959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/>
          <p:cNvSpPr/>
          <p:nvPr/>
        </p:nvSpPr>
        <p:spPr>
          <a:xfrm>
            <a:off x="9131911" y="2379593"/>
            <a:ext cx="2314126" cy="710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What Is Docker?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50663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Creates, Manages and Orchestrates Containers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Separate Applications from Infrastructure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Better… Faster Software Deployment</a:t>
            </a:r>
          </a:p>
          <a:p>
            <a:pPr marL="18288" lvl="1" indent="0">
              <a:buNone/>
            </a:pPr>
            <a:endParaRPr lang="en-US" sz="2600" dirty="0" smtClean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 smtClean="0">
                <a:sym typeface="Wingdings" panose="05000000000000000000" pitchFamily="2" charset="2"/>
              </a:rPr>
              <a:t>Packages an Application  Shippable (and Runnable) Image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“Build, ship, and run any app, anywhere”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Applications work the same on everyone’s machines</a:t>
            </a:r>
          </a:p>
          <a:p>
            <a:pPr marL="384048" lvl="3" indent="0">
              <a:buNone/>
            </a:pPr>
            <a:endParaRPr lang="en-US" sz="2200" i="1" dirty="0" smtClean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 smtClean="0">
                <a:sym typeface="Wingdings" panose="05000000000000000000" pitchFamily="2" charset="2"/>
              </a:rPr>
              <a:t>Docker: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“Dock Worker” moves goods into/out of ships</a:t>
            </a:r>
            <a:endParaRPr lang="en-US" sz="2200" i="1" dirty="0" smtClean="0"/>
          </a:p>
          <a:p>
            <a:pPr marL="0" indent="0">
              <a:buNone/>
            </a:pPr>
            <a:endParaRPr lang="en-US" sz="500" i="1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400" i="1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074" name="Picture 2" descr="Image result for shipyard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41" y="4541566"/>
            <a:ext cx="3247829" cy="17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5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What Is Docker?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50663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Creates, Manages and Orchestrates Containers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Separate Applications from Infrastructure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Better… Faster Software Deployment</a:t>
            </a:r>
          </a:p>
          <a:p>
            <a:pPr marL="18288" lvl="1" indent="0">
              <a:buNone/>
            </a:pPr>
            <a:endParaRPr lang="en-US" sz="2600" dirty="0" smtClean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 smtClean="0">
                <a:sym typeface="Wingdings" panose="05000000000000000000" pitchFamily="2" charset="2"/>
              </a:rPr>
              <a:t>Packages an Application  Shippable (and Runnable) Image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“Build, ship, and run any app, anywhere”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Applications work the same on everyone’s machines</a:t>
            </a:r>
          </a:p>
          <a:p>
            <a:pPr marL="384048" lvl="3" indent="0">
              <a:buNone/>
            </a:pPr>
            <a:endParaRPr lang="en-US" sz="2200" i="1" dirty="0" smtClean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 smtClean="0">
                <a:sym typeface="Wingdings" panose="05000000000000000000" pitchFamily="2" charset="2"/>
              </a:rPr>
              <a:t>Docker: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“Dock Worker” moves goods into/out of ships</a:t>
            </a:r>
            <a:endParaRPr lang="en-US" sz="2200" i="1" dirty="0" smtClean="0"/>
          </a:p>
          <a:p>
            <a:pPr marL="0" indent="0">
              <a:buNone/>
            </a:pPr>
            <a:endParaRPr lang="en-US" sz="500" i="1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400" i="1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074" name="Picture 2" descr="Image result for shipyard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41" y="4541566"/>
            <a:ext cx="3247829" cy="17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linux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56" y="1879767"/>
            <a:ext cx="884890" cy="10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indow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133" y="1934477"/>
            <a:ext cx="1204590" cy="10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100802</TotalTime>
  <Words>1437</Words>
  <Application>Microsoft Office PowerPoint</Application>
  <PresentationFormat>Widescreen</PresentationFormat>
  <Paragraphs>402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Rounded MT Bold</vt:lpstr>
      <vt:lpstr>Calibri</vt:lpstr>
      <vt:lpstr>Calibri Light</vt:lpstr>
      <vt:lpstr>Franklin Gothic Medium</vt:lpstr>
      <vt:lpstr>Wingdings</vt:lpstr>
      <vt:lpstr>Retrospect</vt:lpstr>
      <vt:lpstr>PowerPoint Presentation</vt:lpstr>
      <vt:lpstr>“Old World” Problems</vt:lpstr>
      <vt:lpstr>Solution – Containers!</vt:lpstr>
      <vt:lpstr>Solution – Containers!</vt:lpstr>
      <vt:lpstr>Containers – Why Use</vt:lpstr>
      <vt:lpstr>Containers Landscape</vt:lpstr>
      <vt:lpstr>Containers Landscape</vt:lpstr>
      <vt:lpstr>What Is Docker?</vt:lpstr>
      <vt:lpstr>What Is Docker?</vt:lpstr>
      <vt:lpstr>What Is Docker?</vt:lpstr>
      <vt:lpstr>Enabling Technologies</vt:lpstr>
      <vt:lpstr>Why Did Docker “Win”?</vt:lpstr>
      <vt:lpstr>To The Terminal!</vt:lpstr>
      <vt:lpstr>Docker – Architecture</vt:lpstr>
      <vt:lpstr>Docker – Architecture</vt:lpstr>
      <vt:lpstr>Docker – Architecture</vt:lpstr>
      <vt:lpstr>Docker – Architecture</vt:lpstr>
      <vt:lpstr>Docker – Architecture</vt:lpstr>
      <vt:lpstr>Docker – Architecture</vt:lpstr>
      <vt:lpstr>Docker Concepts</vt:lpstr>
      <vt:lpstr>Engine</vt:lpstr>
      <vt:lpstr>Images</vt:lpstr>
      <vt:lpstr>To The Terminal!</vt:lpstr>
      <vt:lpstr>Containers</vt:lpstr>
      <vt:lpstr>To The Terminal!</vt:lpstr>
      <vt:lpstr>Containers – Easy Software Admin.</vt:lpstr>
      <vt:lpstr>Dockerfiles</vt:lpstr>
      <vt:lpstr>Dockerfiles</vt:lpstr>
      <vt:lpstr>Dockerfiles</vt:lpstr>
      <vt:lpstr>To The Terminal!</vt:lpstr>
      <vt:lpstr>Registries</vt:lpstr>
      <vt:lpstr>Registries</vt:lpstr>
      <vt:lpstr>Registries</vt:lpstr>
      <vt:lpstr>To The Terminal!</vt:lpstr>
      <vt:lpstr>Docker Flow</vt:lpstr>
      <vt:lpstr>Docker Flow</vt:lpstr>
      <vt:lpstr>Docker Flow</vt:lpstr>
      <vt:lpstr>Docker Flow</vt:lpstr>
      <vt:lpstr>Docker Flow</vt:lpstr>
      <vt:lpstr>Containers vs. VM’s</vt:lpstr>
      <vt:lpstr>Docker in the Software Stack</vt:lpstr>
      <vt:lpstr>Docker in the Software Stack</vt:lpstr>
      <vt:lpstr>Docker in the Software Stack</vt:lpstr>
      <vt:lpstr>Docker in the Software Stack</vt:lpstr>
      <vt:lpstr>Docker in the Software Stack</vt:lpstr>
      <vt:lpstr>Docker in the Software Stack</vt:lpstr>
      <vt:lpstr>Docker in the Software Stack</vt:lpstr>
      <vt:lpstr>To The Terminal!</vt:lpstr>
      <vt:lpstr>Container Mgmt</vt:lpstr>
      <vt:lpstr>Container Mgmt</vt:lpstr>
      <vt:lpstr>Docker Ecosystem</vt:lpstr>
      <vt:lpstr>Docker Ecosystem</vt:lpstr>
      <vt:lpstr>Docker Ecosystem</vt:lpstr>
      <vt:lpstr>Docker Ecosystem</vt:lpstr>
      <vt:lpstr>Docker Volumes</vt:lpstr>
      <vt:lpstr>Docker…. Reasons to Avoid</vt:lpstr>
      <vt:lpstr>Next Steps</vt:lpstr>
      <vt:lpstr>Docker Resources</vt:lpstr>
      <vt:lpstr>Thanks!</vt:lpstr>
    </vt:vector>
  </TitlesOfParts>
  <Company>Lumeris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and HAProxy</dc:title>
  <dc:creator>Bryan Jones</dc:creator>
  <cp:lastModifiedBy>Bryan Jones</cp:lastModifiedBy>
  <cp:revision>728</cp:revision>
  <cp:lastPrinted>2017-10-10T22:28:13Z</cp:lastPrinted>
  <dcterms:created xsi:type="dcterms:W3CDTF">2015-12-03T23:09:43Z</dcterms:created>
  <dcterms:modified xsi:type="dcterms:W3CDTF">2017-10-11T21:51:42Z</dcterms:modified>
</cp:coreProperties>
</file>